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372" r:id="rId3"/>
    <p:sldId id="373" r:id="rId4"/>
    <p:sldId id="380" r:id="rId5"/>
    <p:sldId id="374" r:id="rId6"/>
    <p:sldId id="375" r:id="rId7"/>
    <p:sldId id="376" r:id="rId8"/>
    <p:sldId id="378" r:id="rId9"/>
    <p:sldId id="379" r:id="rId10"/>
    <p:sldId id="377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0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3" r:id="rId32"/>
    <p:sldId id="401" r:id="rId33"/>
    <p:sldId id="402" r:id="rId34"/>
    <p:sldId id="404" r:id="rId35"/>
    <p:sldId id="405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aso Marigo" initials="TM" lastIdx="1" clrIdx="0">
    <p:extLst>
      <p:ext uri="{19B8F6BF-5375-455C-9EA6-DF929625EA0E}">
        <p15:presenceInfo xmlns:p15="http://schemas.microsoft.com/office/powerpoint/2012/main" userId="421af1ace784f8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095433F-1679-41AD-9DAA-AAED9045BC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vdfgdfg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60ED6-1312-4ECC-A50C-D01E690A5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D582C-DAAE-4C0C-B0CE-4B4F467AF48A}" type="datetime1">
              <a:rPr lang="en-US" smtClean="0"/>
              <a:t>8/26/2021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9D956F-A132-47DD-8186-3825161DD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dfgdfg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E3881C-7B65-490B-8B98-0E474AA5E7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253BE-CCF9-4AD3-AC99-EF3E1CB1FB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vdfgdfg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81B2-887C-41C9-8EB0-D87A4845FC63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dfgdfg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B547EA2-0A07-4D06-9DF4-AC66D8B7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449" y="2418846"/>
            <a:ext cx="6072693" cy="125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Bank Marketing Campaign 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Analysis</a:t>
            </a:r>
            <a:endParaRPr lang="en-US" sz="14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46095D0-26C5-4D60-BF9A-A89CFB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438023"/>
            <a:ext cx="5690138" cy="158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Thesis for the exam of Data Spaces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Academic Year 2020/21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Student: Marigo Tommaso</a:t>
            </a:r>
            <a:endParaRPr lang="en-US" sz="12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6C44BA-0860-41BA-B73F-FEC33341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D156FEE-8C10-4906-B2CA-1C456A87F8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5" y="933064"/>
            <a:ext cx="5725108" cy="49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1E9EC4C1-8C6E-4F34-9491-DBB29F0B5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505" y="5868952"/>
            <a:ext cx="5756987" cy="4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with Pearson index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0FD56C-7298-4A8B-A3F7-E71E246D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3" y="651561"/>
            <a:ext cx="10920939" cy="5349597"/>
          </a:xfrm>
          <a:prstGeom prst="rect">
            <a:avLst/>
          </a:prstGeom>
        </p:spPr>
      </p:pic>
      <p:sp>
        <p:nvSpPr>
          <p:cNvPr id="30" name="Casella di testo 2">
            <a:extLst>
              <a:ext uri="{FF2B5EF4-FFF2-40B4-BE49-F238E27FC236}">
                <a16:creationId xmlns:a16="http://schemas.microsoft.com/office/drawing/2014/main" id="{3F7D0CBF-9ED6-4B47-889D-5011D75CE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064601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sella di testo 2">
            <a:extLst>
              <a:ext uri="{FF2B5EF4-FFF2-40B4-BE49-F238E27FC236}">
                <a16:creationId xmlns:a16="http://schemas.microsoft.com/office/drawing/2014/main" id="{3EFE6891-BCFA-4621-A40A-5423F143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07651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sella di testo 2">
            <a:extLst>
              <a:ext uri="{FF2B5EF4-FFF2-40B4-BE49-F238E27FC236}">
                <a16:creationId xmlns:a16="http://schemas.microsoft.com/office/drawing/2014/main" id="{199987C3-7716-4F39-9A19-8C315F89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days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sella di testo 2">
            <a:extLst>
              <a:ext uri="{FF2B5EF4-FFF2-40B4-BE49-F238E27FC236}">
                <a16:creationId xmlns:a16="http://schemas.microsoft.com/office/drawing/2014/main" id="{C22FA7F0-B3DB-4FE1-93BE-AF7C900E3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569" y="5990875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contacts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7" y="872721"/>
            <a:ext cx="5037354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436" y="316723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Variation Rate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A2002A-F0BE-4245-8B93-5685686D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7" y="809856"/>
            <a:ext cx="5303836" cy="2363192"/>
          </a:xfrm>
          <a:prstGeom prst="rect">
            <a:avLst/>
          </a:prstGeom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C70B470E-6A8D-4EFA-A703-8C4E6410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7149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Price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37586"/>
            <a:ext cx="5566170" cy="2414895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1361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Confidence Index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Numeric 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BBAF0EE-E91F-4727-92C2-F182E8CB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8" y="900822"/>
            <a:ext cx="4965120" cy="2298775"/>
          </a:xfrm>
          <a:prstGeom prst="rect">
            <a:avLst/>
          </a:prstGeom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9C29E68A-9926-482A-9C92-D9640ED8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15294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8AC77E-8E51-420E-A720-CDE48544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3" y="3762555"/>
            <a:ext cx="5566170" cy="2364956"/>
          </a:xfrm>
          <a:prstGeom prst="rect">
            <a:avLst/>
          </a:prstGeom>
        </p:spPr>
      </p:pic>
      <p:sp>
        <p:nvSpPr>
          <p:cNvPr id="20" name="Casella di testo 2">
            <a:extLst>
              <a:ext uri="{FF2B5EF4-FFF2-40B4-BE49-F238E27FC236}">
                <a16:creationId xmlns:a16="http://schemas.microsoft.com/office/drawing/2014/main" id="{83B0C393-1C1B-4843-ACB9-6136C637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786" y="60894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Employees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8979BD-41DF-4A1B-8D24-D00635E486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249" y="746628"/>
            <a:ext cx="9672151" cy="286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B4F96704-3C84-441B-A261-36CC634E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887" y="358692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93F4C13-7984-4FD4-A431-8D60526813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090" y="3614922"/>
            <a:ext cx="4994455" cy="2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7C8DBED9-677F-4CCF-B481-C7ADBD81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215" y="633166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FAFAC4F-4D71-4304-8EDD-EBD7085498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164" y="3856685"/>
            <a:ext cx="4432986" cy="239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3D0CCE62-A9DA-448B-B821-53ABAF23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100" y="612719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99921C6-3FD6-493F-8D23-2419179387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7115" y="3832365"/>
            <a:ext cx="48374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sella di testo 2">
            <a:extLst>
              <a:ext uri="{FF2B5EF4-FFF2-40B4-BE49-F238E27FC236}">
                <a16:creationId xmlns:a16="http://schemas.microsoft.com/office/drawing/2014/main" id="{E93E78BA-C947-4801-A13A-A31527318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273" y="6132336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00B4920-ACEC-418C-BA07-9481C075A5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034" y="697567"/>
            <a:ext cx="6981929" cy="30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asella di testo 2">
            <a:extLst>
              <a:ext uri="{FF2B5EF4-FFF2-40B4-BE49-F238E27FC236}">
                <a16:creationId xmlns:a16="http://schemas.microsoft.com/office/drawing/2014/main" id="{E2A65E36-6EDB-4F28-9A45-DCC7E24C6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2" y="331903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Book Antiqua" panose="02040602050305030304" pitchFamily="18" charset="0"/>
              </a:rPr>
              <a:t>Categorical </a:t>
            </a:r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  <p:pic>
        <p:nvPicPr>
          <p:cNvPr id="22" name="Immagine 9">
            <a:extLst>
              <a:ext uri="{FF2B5EF4-FFF2-40B4-BE49-F238E27FC236}">
                <a16:creationId xmlns:a16="http://schemas.microsoft.com/office/drawing/2014/main" id="{66043B3F-D94A-4FA7-BE3F-8EA7BFF5259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0D55961-E0F2-4FB2-B6A3-F1370421B6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2596" y="679401"/>
            <a:ext cx="6186805" cy="31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 di testo 2">
            <a:extLst>
              <a:ext uri="{FF2B5EF4-FFF2-40B4-BE49-F238E27FC236}">
                <a16:creationId xmlns:a16="http://schemas.microsoft.com/office/drawing/2014/main" id="{CBB2AF22-A2D7-438A-9E9E-4C1375BE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782" y="367371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Outcome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9F24-B5D5-4AC0-9669-6B23FA2B47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61" y="3993502"/>
            <a:ext cx="4932680" cy="23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D9F7FC-2B58-4E9D-AE7D-F86250C122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442" y="3993502"/>
            <a:ext cx="4932680" cy="249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asella di testo 2">
            <a:extLst>
              <a:ext uri="{FF2B5EF4-FFF2-40B4-BE49-F238E27FC236}">
                <a16:creationId xmlns:a16="http://schemas.microsoft.com/office/drawing/2014/main" id="{93AD6533-2799-4517-8828-B455AA5E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98" y="623960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asella di testo 2">
            <a:extLst>
              <a:ext uri="{FF2B5EF4-FFF2-40B4-BE49-F238E27FC236}">
                <a16:creationId xmlns:a16="http://schemas.microsoft.com/office/drawing/2014/main" id="{40C0E588-02A2-4FE3-AF46-3D9445938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49" y="6271204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oan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Elimination of the </a:t>
            </a: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Century" panose="02040604050505020304" pitchFamily="18" charset="0"/>
              </a:rPr>
              <a:t> variable.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LabelEncoder</a:t>
            </a:r>
            <a:r>
              <a:rPr lang="en-US" dirty="0">
                <a:latin typeface="Century" panose="02040604050505020304" pitchFamily="18" charset="0"/>
              </a:rPr>
              <a:t> for binary variables.</a:t>
            </a: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O</a:t>
            </a:r>
            <a:r>
              <a:rPr lang="en-US" dirty="0" err="1">
                <a:latin typeface="Century" panose="02040604050505020304" pitchFamily="18" charset="0"/>
              </a:rPr>
              <a:t>neHotEncoder</a:t>
            </a:r>
            <a:r>
              <a:rPr lang="en-US" dirty="0">
                <a:latin typeface="Century" panose="02040604050505020304" pitchFamily="18" charset="0"/>
              </a:rPr>
              <a:t> for categorical variables.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2447FA-2887-48CD-A7DD-FC2346145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9" y="1941670"/>
            <a:ext cx="5499678" cy="166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3D5B6130-FA19-48B6-9279-87582057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3477138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56924FB-425A-49B8-8E94-8AA173635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5" y="4537981"/>
            <a:ext cx="8648687" cy="168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E5071BA2-7831-410B-AE6A-2800E14CA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1" y="620368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1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200000"/>
              </a:lnSpc>
            </a:pPr>
            <a:endParaRPr lang="it-IT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Century" panose="02040604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entury" panose="02040604050505020304" pitchFamily="18" charset="0"/>
              </a:rPr>
              <a:t>In summary, the dataset will have the following characteristics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38245 records.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No missing values.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" panose="02040604050505020304" pitchFamily="18" charset="0"/>
              </a:rPr>
              <a:t>37 variables: 9 numeric and 27 binary.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5201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800" dirty="0">
                <a:latin typeface="Book Antiqua" panose="02040602050305030304" pitchFamily="18" charset="0"/>
              </a:rPr>
              <a:t>C</a:t>
            </a:r>
            <a:r>
              <a:rPr lang="en-US" sz="4800" dirty="0">
                <a:latin typeface="Book Antiqua" panose="02040602050305030304" pitchFamily="18" charset="0"/>
              </a:rPr>
              <a:t>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88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2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6951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</a:rPr>
              <a:t>INDEX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1507680" y="1268963"/>
            <a:ext cx="10114669" cy="4658228"/>
          </a:xfrm>
          <a:prstGeom prst="rect">
            <a:avLst/>
          </a:prstGeom>
          <a:noFill/>
          <a:ln w="0">
            <a:noFill/>
          </a:ln>
        </p:spPr>
        <p:txBody>
          <a:bodyPr numCol="2">
            <a:noAutofit/>
          </a:bodyPr>
          <a:lstStyle/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dirty="0">
                <a:latin typeface="Century" panose="02040604050505020304" pitchFamily="18" charset="0"/>
              </a:rPr>
              <a:t>Introduction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ataset</a:t>
            </a:r>
            <a:r>
              <a:rPr lang="en-US" spc="-1" dirty="0">
                <a:solidFill>
                  <a:srgbClr val="000000"/>
                </a:solidFill>
                <a:latin typeface="Century" panose="02040604050505020304" pitchFamily="18" charset="0"/>
              </a:rPr>
              <a:t> Analysis</a:t>
            </a: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Classification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Models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Comparison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&amp;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Conclusions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343260" indent="-342900">
              <a:lnSpc>
                <a:spcPct val="25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Final</a:t>
            </a:r>
            <a:r>
              <a:rPr lang="it-IT" spc="-1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entury" panose="02040604050505020304" pitchFamily="18" charset="0"/>
              </a:rPr>
              <a:t>Remarks</a:t>
            </a:r>
            <a:endParaRPr lang="it-IT" spc="-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9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For our analysis, the following models were chosen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Logistic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Regression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K-</a:t>
            </a:r>
            <a:r>
              <a:rPr lang="it-IT" dirty="0" err="1">
                <a:latin typeface="Century" panose="02040604050505020304" pitchFamily="18" charset="0"/>
              </a:rPr>
              <a:t>Nearest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Neightbors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Decision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Tree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Random </a:t>
            </a:r>
            <a:r>
              <a:rPr lang="it-IT" dirty="0" err="1">
                <a:latin typeface="Century" panose="02040604050505020304" pitchFamily="18" charset="0"/>
              </a:rPr>
              <a:t>Forest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Support </a:t>
            </a:r>
            <a:r>
              <a:rPr lang="it-IT" dirty="0" err="1">
                <a:latin typeface="Century" panose="02040604050505020304" pitchFamily="18" charset="0"/>
              </a:rPr>
              <a:t>Vector</a:t>
            </a:r>
            <a:r>
              <a:rPr lang="it-IT" dirty="0">
                <a:latin typeface="Century" panose="02040604050505020304" pitchFamily="18" charset="0"/>
              </a:rPr>
              <a:t> Machine</a:t>
            </a: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Tuning phase with </a:t>
            </a:r>
            <a:r>
              <a:rPr lang="en-US" dirty="0">
                <a:latin typeface="Century" panose="02040604050505020304" pitchFamily="18" charset="0"/>
              </a:rPr>
              <a:t>K-Fold Cross Validation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Test set 10%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Validation</a:t>
            </a:r>
            <a:r>
              <a:rPr lang="it-IT" dirty="0">
                <a:latin typeface="Century" panose="02040604050505020304" pitchFamily="18" charset="0"/>
              </a:rPr>
              <a:t> set 15%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Classifiers</a:t>
            </a:r>
          </a:p>
        </p:txBody>
      </p:sp>
    </p:spTree>
    <p:extLst>
      <p:ext uri="{BB962C8B-B14F-4D97-AF65-F5344CB8AC3E}">
        <p14:creationId xmlns:p14="http://schemas.microsoft.com/office/powerpoint/2010/main" val="72011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SMOTE technique was used to rebalance the dataset.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SMOTE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6ABD5A2-6DDB-4334-9FC0-321382596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3" y="1709846"/>
            <a:ext cx="6525114" cy="37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 di testo 2">
            <a:extLst>
              <a:ext uri="{FF2B5EF4-FFF2-40B4-BE49-F238E27FC236}">
                <a16:creationId xmlns:a16="http://schemas.microsoft.com/office/drawing/2014/main" id="{3F3FBCBC-C617-49AF-AAEA-1DF41AFF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43" y="5453370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apid 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r>
              <a:rPr lang="it-IT" dirty="0">
                <a:latin typeface="Century" panose="02040604050505020304" pitchFamily="18" charset="0"/>
              </a:rPr>
              <a:t>A </a:t>
            </a:r>
            <a:r>
              <a:rPr lang="en-US" dirty="0">
                <a:latin typeface="Century" panose="02040604050505020304" pitchFamily="18" charset="0"/>
              </a:rPr>
              <a:t>tuning phase will be performed on the following sets of hyperparameters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Penalty in </a:t>
            </a:r>
            <a:r>
              <a:rPr lang="en-US" i="1" dirty="0">
                <a:latin typeface="Book Antiqua" panose="02040602050305030304" pitchFamily="18" charset="0"/>
              </a:rPr>
              <a:t>[ l1 , l2 ]: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the type of penalty in the cost function.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[ 100, 10, 1.0, 0.1, 0.01 ]: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values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are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Penalty = </a:t>
            </a:r>
            <a:r>
              <a:rPr lang="it-IT" sz="2000" i="1" dirty="0">
                <a:latin typeface="Book Antiqua" panose="02040602050305030304" pitchFamily="18" charset="0"/>
              </a:rPr>
              <a:t>l1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C = 10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9165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On the test set I got an accuracy of 0.79.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Logistic Regression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6225"/>
            <a:ext cx="4674132" cy="40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31" y="1747996"/>
            <a:ext cx="4711702" cy="38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39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only set of hyperparameters used for the tuning phase are the values of K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r>
              <a:rPr lang="en-US" dirty="0">
                <a:latin typeface="Century" panose="020406040505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K in </a:t>
            </a:r>
            <a:r>
              <a:rPr lang="en-US" i="1" dirty="0">
                <a:latin typeface="Book Antiqua" panose="02040602050305030304" pitchFamily="18" charset="0"/>
              </a:rPr>
              <a:t>[ 1, 4, 7, 13, … ,1876,1951,2029, … ,7204, 7351 ]: </a:t>
            </a:r>
            <a:r>
              <a:rPr lang="en-US" dirty="0">
                <a:latin typeface="Century" panose="02040604050505020304" pitchFamily="18" charset="0"/>
              </a:rPr>
              <a:t>the number of nearest closest neighbors. 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K = </a:t>
            </a:r>
            <a:r>
              <a:rPr lang="it-IT" sz="2000" i="1" dirty="0">
                <a:latin typeface="Book Antiqua" panose="02040602050305030304" pitchFamily="18" charset="0"/>
              </a:rPr>
              <a:t>4921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D238BE-F684-4E23-8E89-91462098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26" y="2432074"/>
            <a:ext cx="6405675" cy="3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sella di testo 2">
            <a:extLst>
              <a:ext uri="{FF2B5EF4-FFF2-40B4-BE49-F238E27FC236}">
                <a16:creationId xmlns:a16="http://schemas.microsoft.com/office/drawing/2014/main" id="{631896B3-7DCD-4E2D-9F98-85FFD6588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436" y="5841973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 Phase on </a:t>
            </a:r>
            <a:r>
              <a:rPr lang="it-IT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3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0.82.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K-Nearest Neighbor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19540"/>
            <a:ext cx="4674132" cy="40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031" y="1792274"/>
            <a:ext cx="4711702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60028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62195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hyperparameter sets for the tuning phase are as follows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Criterion in </a:t>
            </a:r>
            <a:r>
              <a:rPr lang="en-US" i="1" dirty="0">
                <a:latin typeface="Book Antiqua" panose="02040602050305030304" pitchFamily="18" charset="0"/>
              </a:rPr>
              <a:t>[ “</a:t>
            </a:r>
            <a:r>
              <a:rPr lang="en-US" i="1" dirty="0" err="1">
                <a:latin typeface="Book Antiqua" panose="02040602050305030304" pitchFamily="18" charset="0"/>
              </a:rPr>
              <a:t>gini</a:t>
            </a:r>
            <a:r>
              <a:rPr lang="en-US" i="1" dirty="0">
                <a:latin typeface="Book Antiqua" panose="02040602050305030304" pitchFamily="18" charset="0"/>
              </a:rPr>
              <a:t>”, “entropy” ]: </a:t>
            </a:r>
            <a:r>
              <a:rPr lang="en-US" dirty="0">
                <a:latin typeface="Century" panose="02040604050505020304" pitchFamily="18" charset="0"/>
              </a:rPr>
              <a:t>type of impurity measurement.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Max_depth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[ 15, 20, 25, 30, 35, 40, 45, 50, 60, 65, 70, 75 ]: </a:t>
            </a:r>
            <a:r>
              <a:rPr lang="en-US" dirty="0">
                <a:latin typeface="Century" panose="02040604050505020304" pitchFamily="18" charset="0"/>
              </a:rPr>
              <a:t>the maximum depth of the tree.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Min_samples_splits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[ 4, 6, 8, 10, 12, 14, 16, 18, 20 ]: </a:t>
            </a:r>
            <a:r>
              <a:rPr lang="en-US" dirty="0">
                <a:latin typeface="Century" panose="02040604050505020304" pitchFamily="18" charset="0"/>
              </a:rPr>
              <a:t>the minimum number of samples in a node to</a:t>
            </a: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entury" panose="02040604050505020304" pitchFamily="18" charset="0"/>
              </a:rPr>
              <a:t>The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obtained</a:t>
            </a:r>
            <a:r>
              <a:rPr lang="it-IT" dirty="0">
                <a:latin typeface="Century" panose="02040604050505020304" pitchFamily="18" charset="0"/>
              </a:rPr>
              <a:t> </a:t>
            </a:r>
            <a:r>
              <a:rPr lang="it-IT" dirty="0" err="1">
                <a:latin typeface="Century" panose="02040604050505020304" pitchFamily="18" charset="0"/>
              </a:rPr>
              <a:t>is</a:t>
            </a:r>
            <a:r>
              <a:rPr lang="it-IT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entury" panose="02040604050505020304" pitchFamily="18" charset="0"/>
              </a:rPr>
              <a:t>Criterion</a:t>
            </a:r>
            <a:r>
              <a:rPr lang="it-IT" dirty="0">
                <a:latin typeface="Century" panose="02040604050505020304" pitchFamily="18" charset="0"/>
              </a:rPr>
              <a:t> = </a:t>
            </a:r>
            <a:r>
              <a:rPr lang="it-IT" sz="2000" i="1" dirty="0" err="1">
                <a:latin typeface="Book Antiqua" panose="02040602050305030304" pitchFamily="18" charset="0"/>
              </a:rPr>
              <a:t>gini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Max_depth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15</a:t>
            </a:r>
            <a:endParaRPr lang="it-IT" i="1" dirty="0">
              <a:latin typeface="Book Antiqua" panose="0204060205030503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err="1">
                <a:latin typeface="Century" panose="02040604050505020304" pitchFamily="18" charset="0"/>
              </a:rPr>
              <a:t>Min_samples</a:t>
            </a:r>
            <a:r>
              <a:rPr lang="it-IT" i="1" dirty="0">
                <a:latin typeface="Century" panose="02040604050505020304" pitchFamily="18" charset="0"/>
              </a:rPr>
              <a:t> = </a:t>
            </a:r>
            <a:r>
              <a:rPr lang="it-IT" sz="2000" i="1" dirty="0">
                <a:latin typeface="Book Antiqua" panose="02040602050305030304" pitchFamily="18" charset="0"/>
              </a:rPr>
              <a:t>6</a:t>
            </a:r>
            <a:endParaRPr lang="it-IT" i="1" dirty="0">
              <a:latin typeface="Book Antiqua" panose="0204060205030503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3B110F-7C11-44DC-A773-23DC44F0AC76}"/>
              </a:ext>
            </a:extLst>
          </p:cNvPr>
          <p:cNvSpPr txBox="1"/>
          <p:nvPr/>
        </p:nvSpPr>
        <p:spPr>
          <a:xfrm>
            <a:off x="1332691" y="2860570"/>
            <a:ext cx="45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be considered for further splitting.</a:t>
            </a:r>
            <a:endParaRPr lang="it-IT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7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accuracy value obtained is 0.89.</a:t>
            </a:r>
            <a:endParaRPr lang="it-IT" dirty="0"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Decision Tree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840" y="1578702"/>
            <a:ext cx="4674132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792274"/>
            <a:ext cx="4587381" cy="373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1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entury" panose="02040604050505020304" pitchFamily="18" charset="0"/>
              </a:rPr>
              <a:t>N_estimators</a:t>
            </a:r>
            <a:r>
              <a:rPr lang="en-US" dirty="0">
                <a:latin typeface="Century" panose="02040604050505020304" pitchFamily="18" charset="0"/>
              </a:rPr>
              <a:t> in </a:t>
            </a:r>
            <a:r>
              <a:rPr lang="en-US" i="1" dirty="0">
                <a:latin typeface="Book Antiqua" panose="02040602050305030304" pitchFamily="18" charset="0"/>
              </a:rPr>
              <a:t>[ 50, 100, 150, … , 850, 900 ]: </a:t>
            </a:r>
            <a:r>
              <a:rPr lang="en-US" dirty="0">
                <a:latin typeface="Century" panose="02040604050505020304" pitchFamily="18" charset="0"/>
              </a:rPr>
              <a:t>numbers of trees.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gini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”, “entropy” ]: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type of impurity measurement.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[ 15, 20, 25, 30, 35, 40, 45, 50, 60, 65, 70, 75 ].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Min_samples_splits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in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[ 4, 6, 8, 10, 12, 14, 16, 18, 20 ].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prstClr val="black"/>
                </a:solidFill>
                <a:latin typeface="Century" panose="02040604050505020304" pitchFamily="18" charset="0"/>
              </a:rPr>
              <a:t>N_estimtors</a:t>
            </a: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 =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400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Criterion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 err="1">
                <a:solidFill>
                  <a:prstClr val="black"/>
                </a:solidFill>
                <a:latin typeface="Book Antiqua" panose="02040602050305030304" pitchFamily="18" charset="0"/>
              </a:rPr>
              <a:t>entropy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Max_depth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cs typeface="+mn-cs"/>
              </a:rPr>
              <a:t>10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Min_samples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6209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0.90.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Random Forest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92" y="1578702"/>
            <a:ext cx="4612427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36825"/>
            <a:ext cx="4587381" cy="364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411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3239310" y="22381"/>
            <a:ext cx="89526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DT and RF Features Importance</a:t>
            </a:r>
          </a:p>
        </p:txBody>
      </p:sp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59" y="397768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EDF907-6F07-484A-93D1-5AA36846A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167095"/>
            <a:ext cx="6080144" cy="293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8E69F1-A52F-47D5-90CF-D058FB0E5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" y="1069857"/>
            <a:ext cx="6185081" cy="29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 di testo 2">
            <a:extLst>
              <a:ext uri="{FF2B5EF4-FFF2-40B4-BE49-F238E27FC236}">
                <a16:creationId xmlns:a16="http://schemas.microsoft.com/office/drawing/2014/main" id="{4488EB7D-D1C9-4DF9-89E4-011A0580B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810" y="6057959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6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</a:rPr>
              <a:t>The hyperparameter sets for the tuning phase are as follows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 in </a:t>
            </a:r>
            <a:r>
              <a:rPr lang="en-US" i="1" dirty="0">
                <a:latin typeface="Book Antiqua" panose="02040602050305030304" pitchFamily="18" charset="0"/>
              </a:rPr>
              <a:t>[ 0.01, 0.1, 1, 10, 100, 1000 ]: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inverse of regularization strength.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entury" panose="02040604050505020304" pitchFamily="18" charset="0"/>
              </a:rPr>
              <a:t>Gamma in </a:t>
            </a:r>
            <a:r>
              <a:rPr lang="it-IT" i="1" dirty="0">
                <a:latin typeface="Book Antiqua" panose="02040602050305030304" pitchFamily="18" charset="0"/>
              </a:rPr>
              <a:t>[ 0.0001, 0.001, 0.01, 0.1 ]: </a:t>
            </a:r>
            <a:r>
              <a:rPr lang="it-IT" dirty="0">
                <a:latin typeface="Century" panose="02040604050505020304" pitchFamily="18" charset="0"/>
              </a:rPr>
              <a:t>gamma </a:t>
            </a:r>
            <a:r>
              <a:rPr lang="it-IT" dirty="0" err="1">
                <a:latin typeface="Century" panose="02040604050505020304" pitchFamily="18" charset="0"/>
              </a:rPr>
              <a:t>value</a:t>
            </a:r>
            <a:r>
              <a:rPr lang="it-IT" dirty="0">
                <a:latin typeface="Century" panose="02040604050505020304" pitchFamily="18" charset="0"/>
              </a:rPr>
              <a:t> in Kernel </a:t>
            </a:r>
            <a:r>
              <a:rPr lang="it-IT" dirty="0" err="1">
                <a:latin typeface="Century" panose="02040604050505020304" pitchFamily="18" charset="0"/>
              </a:rPr>
              <a:t>function</a:t>
            </a:r>
            <a:r>
              <a:rPr lang="it-IT" dirty="0"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obtained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prstClr val="black"/>
                </a:solidFill>
                <a:latin typeface="Century" panose="02040604050505020304" pitchFamily="18" charset="0"/>
              </a:rPr>
              <a:t>Gamma</a:t>
            </a:r>
            <a:r>
              <a:rPr lang="it-IT" dirty="0">
                <a:solidFill>
                  <a:prstClr val="black"/>
                </a:solidFill>
                <a:latin typeface="Book Antiqua" panose="02040602050305030304" pitchFamily="18" charset="0"/>
              </a:rPr>
              <a:t>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0,001</a:t>
            </a:r>
            <a:endParaRPr kumimoji="0" lang="it-IT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C = </a:t>
            </a:r>
            <a:r>
              <a:rPr lang="it-IT" sz="2000" i="1" dirty="0">
                <a:solidFill>
                  <a:prstClr val="black"/>
                </a:solidFill>
                <a:latin typeface="Book Antiqua" panose="02040602050305030304" pitchFamily="18" charset="0"/>
              </a:rPr>
              <a:t>0,1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8684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11577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cs typeface="+mn-cs"/>
              </a:rPr>
              <a:t>The accuracy value obtained is 0.84.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  <a:cs typeface="+mn-cs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4579085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3 – CLASSIFICATION MODELS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1760706" y="22381"/>
            <a:ext cx="1043129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Book Antiqua" panose="02040602050305030304" pitchFamily="18" charset="0"/>
              </a:rPr>
              <a:t>Support Vector Machine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20C9A7A-BF57-430B-B093-C0B7C507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585" y="1578702"/>
            <a:ext cx="4494641" cy="395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ABF862-6E35-4CFC-8F37-5AF5D5C0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191" y="1841143"/>
            <a:ext cx="4587381" cy="36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 di testo 2">
            <a:extLst>
              <a:ext uri="{FF2B5EF4-FFF2-40B4-BE49-F238E27FC236}">
                <a16:creationId xmlns:a16="http://schemas.microsoft.com/office/drawing/2014/main" id="{7F2BE10B-29B1-4C31-8B05-ED2CA7C4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35" y="5561377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Confusion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 di testo 2">
            <a:extLst>
              <a:ext uri="{FF2B5EF4-FFF2-40B4-BE49-F238E27FC236}">
                <a16:creationId xmlns:a16="http://schemas.microsoft.com/office/drawing/2014/main" id="{442DAB4D-C9D0-4488-BBA4-582D11D3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325" y="5573312"/>
            <a:ext cx="3037114" cy="44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COMPARISON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2134986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4931923"/>
            <a:ext cx="11411577" cy="114248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Use Random forest for the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Increase the number of calls when the variables on the socio-economic context are low.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5260022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4 – COMPARISON &amp; CONCLUSIONS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Report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B79283-C9B2-4AF3-A243-208B90AF7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337" y="900588"/>
            <a:ext cx="8155326" cy="3755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6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90272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/>
                <a:cs typeface="+mn-cs"/>
              </a:rPr>
              <a:t>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856034"/>
            <a:ext cx="11411577" cy="5218373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" panose="02040604050505020304" pitchFamily="18" charset="0"/>
              </a:rPr>
              <a:t>SMOTE </a:t>
            </a:r>
            <a:r>
              <a:rPr lang="en-US" dirty="0">
                <a:latin typeface="Century" panose="02040604050505020304" pitchFamily="18" charset="0"/>
              </a:rPr>
              <a:t>has improved the f1-Score and the recall of all the models. But the precision value decreases by about 5 points for Random Forest and Decision Tree, 10 points for SVM and by about 30/40 point for Logistic Regression and KNN.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entury" panose="02040604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sz="2000" i="1" dirty="0">
                <a:latin typeface="Book Antiqua" panose="02040602050305030304" pitchFamily="18" charset="0"/>
              </a:rPr>
              <a:t>"duration" </a:t>
            </a:r>
            <a:r>
              <a:rPr lang="en-US" dirty="0">
                <a:latin typeface="Century" panose="02040604050505020304" pitchFamily="18" charset="0"/>
              </a:rPr>
              <a:t>variable allowed all models to increase all metrics by 10/15 points and obtain an average AUC value of 0.96. Both Decision Tree and Random Forest have considered this variable as the most important.</a:t>
            </a:r>
            <a:endParaRPr kumimoji="0" lang="it-IT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6" y="-9331"/>
            <a:ext cx="3363127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        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5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anose="02040602050305030304" pitchFamily="18" charset="0"/>
                <a:cs typeface="+mn-cs"/>
              </a:rPr>
              <a:t> – FINAL REMARKS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671209" y="22381"/>
            <a:ext cx="1152078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 panose="02040602050305030304" pitchFamily="18" charset="0"/>
                <a:cs typeface="Arial" pitchFamily="34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4653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b="0" strike="noStrike" spc="-1" dirty="0">
                <a:latin typeface="Century"/>
              </a:rPr>
              <a:t>3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In this work the Bank Marketing Dataset was analyzed, which can be downloaded free of charge from the UCI Machine Learning Repository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algn="ctr">
              <a:lnSpc>
                <a:spcPct val="250000"/>
              </a:lnSpc>
            </a:pPr>
            <a:r>
              <a:rPr lang="en-US" b="1" i="1" dirty="0">
                <a:solidFill>
                  <a:srgbClr val="352BFD"/>
                </a:solidFill>
                <a:latin typeface="Book Antiqua" panose="02040602050305030304" pitchFamily="18" charset="0"/>
              </a:rPr>
              <a:t>https://archive.ics.uci.edu/ml/datasets/bank+marketing</a:t>
            </a:r>
            <a:endParaRPr lang="it-IT" b="1" i="1" dirty="0">
              <a:solidFill>
                <a:srgbClr val="352BFD"/>
              </a:solidFill>
              <a:latin typeface="Book Antiqua" panose="02040602050305030304" pitchFamily="18" charset="0"/>
            </a:endParaRPr>
          </a:p>
          <a:p>
            <a:endParaRPr lang="it-IT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collects information from customers of a Portuguese bank between May 2008 and November 2010 during a marketing campaign conducted by the bank, carried out by telephone on its customers. The bank has proposed to its customers a subscription for a term deposit.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D5629-6C97-4669-AD0A-D5509857E274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9442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4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7"/>
            <a:ext cx="11052699" cy="4602244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goal of the study was to provide an accurate classifier that would allow the bank to contact those customers most likely to subscribe.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The work was conducted with </a:t>
            </a:r>
            <a:r>
              <a:rPr lang="en-US" b="1" i="1" dirty="0">
                <a:latin typeface="Book Antiqua" panose="02040602050305030304" pitchFamily="18" charset="0"/>
              </a:rPr>
              <a:t>Python 3.8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with the help of the following libraries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Pandas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and </a:t>
            </a:r>
            <a:r>
              <a:rPr lang="en-US" b="1" i="1" dirty="0" err="1">
                <a:latin typeface="Book Antiqua" panose="02040602050305030304" pitchFamily="18" charset="0"/>
              </a:rPr>
              <a:t>Numpy</a:t>
            </a:r>
            <a:r>
              <a:rPr lang="en-US" dirty="0">
                <a:latin typeface="Century" panose="02040604050505020304" pitchFamily="18" charset="0"/>
              </a:rPr>
              <a:t> for data structures.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Imblearn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rebalancing algorithm.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latin typeface="Book Antiqua" panose="02040602050305030304" pitchFamily="18" charset="0"/>
              </a:rPr>
              <a:t>Sklearn</a:t>
            </a:r>
            <a:r>
              <a:rPr lang="en-US" b="1" i="1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classification algorithms.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Matplotlib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>
                <a:latin typeface="Book Antiqua" panose="02040602050305030304" pitchFamily="18" charset="0"/>
              </a:rPr>
              <a:t>Seaborn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for the realization of the graphs.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4" y="-9331"/>
            <a:ext cx="3210660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1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INTRODUCTION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189FD-F243-4C7B-BFCD-BC47EEE8AF31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330603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306687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Book Antiqua" panose="0204060205030503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33358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49" y="746628"/>
            <a:ext cx="11411576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Customer Information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age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age of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job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type of job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marital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marital status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education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level of education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default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default credit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housing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housing loan or not (binary).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/>
            </a:pPr>
            <a:r>
              <a:rPr lang="en-US" b="1" i="1" dirty="0">
                <a:latin typeface="Book Antiqua" panose="02040602050305030304" pitchFamily="18" charset="0"/>
              </a:rPr>
              <a:t>loan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whether the customer has a loan or not (binary)</a:t>
            </a:r>
            <a:endParaRPr lang="en-US" i="1" dirty="0">
              <a:latin typeface="Book Antiqua" panose="0204060205030503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Information on the last contact during the marketing campaign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contact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contact communication type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month of year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day of the week (categorical).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8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last contact duration, in seconds (numeric).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CDD5176-766B-4E28-8602-6AF093FE9119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4091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>
            <a:extLst>
              <a:ext uri="{FF2B5EF4-FFF2-40B4-BE49-F238E27FC236}">
                <a16:creationId xmlns:a16="http://schemas.microsoft.com/office/drawing/2014/main" id="{FCA66F44-55B5-4FAD-868A-0078134EE8A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8" name="TextShape 4">
            <a:extLst>
              <a:ext uri="{FF2B5EF4-FFF2-40B4-BE49-F238E27FC236}">
                <a16:creationId xmlns:a16="http://schemas.microsoft.com/office/drawing/2014/main" id="{5BC1358B-8C26-492D-8795-31F42E950D02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0EEB27A9-FE18-41D9-BC71-0641D191A920}"/>
              </a:ext>
            </a:extLst>
          </p:cNvPr>
          <p:cNvSpPr txBox="1"/>
          <p:nvPr/>
        </p:nvSpPr>
        <p:spPr>
          <a:xfrm>
            <a:off x="569648" y="746628"/>
            <a:ext cx="11494833" cy="532777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Other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campaign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during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 err="1">
                <a:latin typeface="Book Antiqua" panose="02040602050305030304" pitchFamily="18" charset="0"/>
              </a:rPr>
              <a:t>pdays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days that passed by after the client was last contacted from a previous campaign.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previous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contacts performed before this campaign and for this client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2"/>
            </a:pPr>
            <a:r>
              <a:rPr lang="en-US" b="1" i="1" dirty="0">
                <a:latin typeface="Book Antiqua" panose="02040602050305030304" pitchFamily="18" charset="0"/>
              </a:rPr>
              <a:t>outcome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outcome of the previous marketing campaign (categorical).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Social and economic context attributes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emp.var.rate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employment variation rate - quarterly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cons.price.idx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price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cons.conf.idx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consumer confidence index - monthly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>
                <a:latin typeface="Book Antiqua" panose="02040602050305030304" pitchFamily="18" charset="0"/>
              </a:rPr>
              <a:t>euribor3m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euribor</a:t>
            </a:r>
            <a:r>
              <a:rPr lang="en-US" dirty="0">
                <a:latin typeface="Century" panose="02040604050505020304" pitchFamily="18" charset="0"/>
              </a:rPr>
              <a:t> 3 month rate - daily indicator (numeric).</a:t>
            </a:r>
          </a:p>
          <a:p>
            <a:pPr marL="800100" lvl="1" indent="-342900">
              <a:lnSpc>
                <a:spcPct val="150000"/>
              </a:lnSpc>
              <a:buSzPct val="90000"/>
              <a:buFont typeface="+mj-lt"/>
              <a:buAutoNum type="arabicPeriod" startAt="16"/>
            </a:pPr>
            <a:r>
              <a:rPr lang="en-US" b="1" i="1" dirty="0" err="1">
                <a:latin typeface="Book Antiqua" panose="02040602050305030304" pitchFamily="18" charset="0"/>
              </a:rPr>
              <a:t>nr.employed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number of employees - quarterly indicator (numeric).</a:t>
            </a:r>
            <a:endParaRPr lang="en-US" i="1" dirty="0">
              <a:latin typeface="Century" panose="02040604050505020304" pitchFamily="18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Century" panose="02040604050505020304" pitchFamily="18" charset="0"/>
              </a:rPr>
              <a:t>Output variable (desired target)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800100" lvl="1" indent="-342900">
              <a:buSzPct val="90000"/>
              <a:buFont typeface="+mj-lt"/>
              <a:buAutoNum type="arabicPeriod" startAt="21"/>
            </a:pPr>
            <a:r>
              <a:rPr lang="en-US" b="1" i="1" dirty="0">
                <a:latin typeface="Book Antiqua" panose="02040602050305030304" pitchFamily="18" charset="0"/>
              </a:rPr>
              <a:t>y</a:t>
            </a:r>
            <a:r>
              <a:rPr lang="en-US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Century" panose="02040604050505020304" pitchFamily="18" charset="0"/>
              </a:rPr>
              <a:t>has the client subscribed a term deposit? (binary: “yes”, “no”).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1574B24-C32C-4F2A-AE9D-BCBFC824835E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F07BCE0-AE3C-4A8D-8AFA-FEF068DD6AE3}"/>
              </a:ext>
            </a:extLst>
          </p:cNvPr>
          <p:cNvSpPr txBox="1">
            <a:spLocks/>
          </p:cNvSpPr>
          <p:nvPr/>
        </p:nvSpPr>
        <p:spPr>
          <a:xfrm>
            <a:off x="-1" y="22381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0325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7B462CC2-7126-41C9-A78D-530ABF175B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5927191"/>
            <a:ext cx="1507680" cy="1065960"/>
          </a:xfrm>
          <a:prstGeom prst="rect">
            <a:avLst/>
          </a:prstGeom>
          <a:ln w="0">
            <a:noFill/>
          </a:ln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0473D176-C9CA-473F-B039-29DB3CD1FF3D}"/>
              </a:ext>
            </a:extLst>
          </p:cNvPr>
          <p:cNvSpPr txBox="1"/>
          <p:nvPr/>
        </p:nvSpPr>
        <p:spPr>
          <a:xfrm>
            <a:off x="11107865" y="6369886"/>
            <a:ext cx="87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1400" spc="-1" dirty="0">
                <a:latin typeface="Century"/>
              </a:rPr>
              <a:t>5</a:t>
            </a:r>
            <a:endParaRPr lang="it-IT" sz="1400" b="0" strike="noStrike" spc="-1" dirty="0">
              <a:latin typeface="Times New Roman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72D10D-F996-41A1-A469-6F3AD1DACC80}"/>
              </a:ext>
            </a:extLst>
          </p:cNvPr>
          <p:cNvSpPr txBox="1">
            <a:spLocks/>
          </p:cNvSpPr>
          <p:nvPr/>
        </p:nvSpPr>
        <p:spPr>
          <a:xfrm>
            <a:off x="0" y="51029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994ECE9-8495-4638-8BB1-BCCF6845AC01}"/>
              </a:ext>
            </a:extLst>
          </p:cNvPr>
          <p:cNvSpPr txBox="1"/>
          <p:nvPr/>
        </p:nvSpPr>
        <p:spPr>
          <a:xfrm>
            <a:off x="569650" y="1324946"/>
            <a:ext cx="11052699" cy="4861249"/>
          </a:xfrm>
          <a:prstGeom prst="rect">
            <a:avLst/>
          </a:prstGeom>
          <a:noFill/>
          <a:ln w="0">
            <a:noFill/>
          </a:ln>
        </p:spPr>
        <p:txBody>
          <a:bodyPr numCol="1">
            <a:no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dataset is composed of 41188 records.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Highly unbalanced dataset. Only 4640 said yes.</a:t>
            </a: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endParaRPr lang="it-IT" sz="2000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Preliminarily I chose to ignore missing values.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r>
              <a:rPr lang="en-US" dirty="0">
                <a:latin typeface="Century" panose="02040604050505020304" pitchFamily="18" charset="0"/>
              </a:rPr>
              <a:t>The following attributes were removed from the analysis</a:t>
            </a:r>
            <a:r>
              <a:rPr lang="en-US" dirty="0">
                <a:latin typeface="Book Antiqua" panose="02040602050305030304" pitchFamily="18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month</a:t>
            </a:r>
            <a:r>
              <a:rPr lang="en-US" dirty="0">
                <a:latin typeface="Century" panose="02040604050505020304" pitchFamily="18" charset="0"/>
              </a:rPr>
              <a:t> and </a:t>
            </a:r>
            <a:r>
              <a:rPr lang="en-US" b="1" i="1" dirty="0" err="1">
                <a:latin typeface="Book Antiqua" panose="02040602050305030304" pitchFamily="18" charset="0"/>
              </a:rPr>
              <a:t>day_of_week</a:t>
            </a:r>
            <a:r>
              <a:rPr lang="en-US" dirty="0">
                <a:latin typeface="Century" panose="02040604050505020304" pitchFamily="18" charset="0"/>
              </a:rPr>
              <a:t>: redundant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latin typeface="Book Antiqua" panose="02040602050305030304" pitchFamily="18" charset="0"/>
              </a:rPr>
              <a:t>duration</a:t>
            </a:r>
            <a:r>
              <a:rPr lang="en-US" dirty="0">
                <a:latin typeface="Century" panose="02040604050505020304" pitchFamily="18" charset="0"/>
              </a:rPr>
              <a:t>: this is a value known only after the call.</a:t>
            </a:r>
          </a:p>
          <a:p>
            <a:endParaRPr lang="en-US" sz="2000" dirty="0">
              <a:latin typeface="Century" panose="02040604050505020304" pitchFamily="18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F88EF72-7D05-4F69-BE57-6A3B6FB891F8}"/>
              </a:ext>
            </a:extLst>
          </p:cNvPr>
          <p:cNvSpPr/>
          <p:nvPr/>
        </p:nvSpPr>
        <p:spPr>
          <a:xfrm>
            <a:off x="-542105" y="-9331"/>
            <a:ext cx="3630538" cy="56952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2 –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DATASET ANALYSIS</a:t>
            </a:r>
            <a:endParaRPr lang="en-US" sz="2000" dirty="0">
              <a:solidFill>
                <a:schemeClr val="bg1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456F05-D984-472C-A09F-2576C95CF7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098" y="872418"/>
            <a:ext cx="3018223" cy="30744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9CE457-AA26-4934-80BF-40BF120DDB3C}"/>
              </a:ext>
            </a:extLst>
          </p:cNvPr>
          <p:cNvSpPr txBox="1">
            <a:spLocks/>
          </p:cNvSpPr>
          <p:nvPr/>
        </p:nvSpPr>
        <p:spPr>
          <a:xfrm>
            <a:off x="849085" y="22381"/>
            <a:ext cx="1134291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ook Antiqua" panose="02040602050305030304" pitchFamily="18" charset="0"/>
              </a:rPr>
              <a:t>Preliminary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00814961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1500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Arial Unicode MS</vt:lpstr>
      <vt:lpstr>Book Antiqua</vt:lpstr>
      <vt:lpstr>Calibri</vt:lpstr>
      <vt:lpstr>Calibri Light</vt:lpstr>
      <vt:lpstr>Century</vt:lpstr>
      <vt:lpstr>Times New Roman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Tommaso Marigo</cp:lastModifiedBy>
  <cp:revision>253</cp:revision>
  <dcterms:created xsi:type="dcterms:W3CDTF">2020-01-20T05:08:25Z</dcterms:created>
  <dcterms:modified xsi:type="dcterms:W3CDTF">2021-08-26T17:09:31Z</dcterms:modified>
</cp:coreProperties>
</file>